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7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45" d="100"/>
          <a:sy n="45" d="100"/>
        </p:scale>
        <p:origin x="-1896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A804B-9809-4AA5-919A-422E238AEC03}" type="datetimeFigureOut">
              <a:rPr lang="en-US" smtClean="0"/>
              <a:pPr/>
              <a:t>6/7/2011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E14C-7AF0-4E83-A066-23F461BC9F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ww.colchestersoccer.com/600px-Soccer_ball.svg%5B1%5D.png&amp;imgrefurl=http://www.colchestersoccer.com/&amp;usg=__1vSvgA0tLKLkbGcNDSADkcT_RN8=&amp;h=600&amp;w=600&amp;sz=110&amp;hl=en&amp;start=1&amp;zoom=1&amp;um=1&amp;itbs=1&amp;tbnid=qlQMZMC5M3lU8M:&amp;tbnh=135&amp;tbnw=135&amp;prev=/search?q=soccer&amp;um=1&amp;hl=en&amp;sa=N&amp;biw=1003&amp;bih=420&amp;tbm=isch&amp;ei=QmPtTeywA8KcgQfL1KnZCQ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kikosoccer.com/wp-content/uploads/2009/07/soccer1.jpg&amp;imgrefurl=http://www.kikosoccer.com/&amp;usg=__XHn8rgf-s9adf6ARqT0eN0B0adE=&amp;h=300&amp;w=400&amp;sz=163&amp;hl=en&amp;start=17&amp;zoom=1&amp;um=1&amp;itbs=1&amp;tbnid=0wXj5gpkhky9yM:&amp;tbnh=93&amp;tbnw=124&amp;prev=/search?q=soccer&amp;um=1&amp;hl=en&amp;sa=N&amp;biw=1003&amp;bih=420&amp;tbm=isch&amp;ei=QmPtTeywA8KcgQfL1KnZCQ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kikosoccer.com/wp-content/uploads/2009/07/soccer1.jpg&amp;imgrefurl=http://www.kikosoccer.com/&amp;usg=__XHn8rgf-s9adf6ARqT0eN0B0adE=&amp;h=300&amp;w=400&amp;sz=163&amp;hl=en&amp;start=17&amp;zoom=1&amp;um=1&amp;itbs=1&amp;tbnid=0wXj5gpkhky9yM:&amp;tbnh=93&amp;tbnw=124&amp;prev=/search?q=soccer&amp;um=1&amp;hl=en&amp;sa=N&amp;biw=1003&amp;bih=420&amp;tbm=isch&amp;ei=QmPtTeywA8KcgQfL1KnZCQ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www.soccerballworld.com/images/historic_Soccer_Balls.jpg&amp;imgrefurl=http://www.soccerballworld.com/HistoryWCBalls.htm&amp;usg=__1RTEJxWMktP75Xznvu_gXPk6-XI=&amp;h=409&amp;w=406&amp;sz=16&amp;hl=en&amp;start=13&amp;zoom=1&amp;um=1&amp;itbs=1&amp;tbnid=vZAi4iUfncQmqM:&amp;tbnh=125&amp;tbnw=124&amp;prev=/search?q=soccer&amp;um=1&amp;hl=en&amp;biw=1003&amp;bih=420&amp;tbm=isch&amp;ei=emXtTe32HIPQgAf4_cXcCQ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Super </a:t>
            </a:r>
            <a:r>
              <a:rPr lang="en-US" dirty="0">
                <a:solidFill>
                  <a:srgbClr val="7030A0"/>
                </a:solidFill>
              </a:rPr>
              <a:t>Shooting</a:t>
            </a:r>
            <a:r>
              <a:rPr lang="en-US" dirty="0"/>
              <a:t> </a:t>
            </a:r>
            <a:r>
              <a:rPr lang="en-US" dirty="0">
                <a:solidFill>
                  <a:srgbClr val="ED1759"/>
                </a:solidFill>
              </a:rPr>
              <a:t>Soccer</a:t>
            </a:r>
            <a:r>
              <a:rPr lang="en-US" dirty="0"/>
              <a:t> </a:t>
            </a:r>
            <a:r>
              <a:rPr lang="en-US" dirty="0">
                <a:solidFill>
                  <a:srgbClr val="92D050"/>
                </a:solidFill>
              </a:rPr>
              <a:t>Science!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By: Morgan Croissette</a:t>
            </a:r>
          </a:p>
          <a:p>
            <a:endParaRPr lang="en-US" dirty="0"/>
          </a:p>
        </p:txBody>
      </p:sp>
      <p:pic>
        <p:nvPicPr>
          <p:cNvPr id="6146" name="Picture 2" descr="http://t0.gstatic.com/images?q=tbn:ANd9GcQhjVEGeSaT3l-2mbExRpc5FZsiFXToY7FbVA6psgKoUhUY70Ap2JMDsM-a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572125"/>
            <a:ext cx="1285875" cy="1285875"/>
          </a:xfrm>
          <a:prstGeom prst="rect">
            <a:avLst/>
          </a:prstGeom>
          <a:noFill/>
        </p:spPr>
      </p:pic>
      <p:pic>
        <p:nvPicPr>
          <p:cNvPr id="6148" name="Picture 4" descr="http://t0.gstatic.com/images?q=tbn:ANd9GcQhjVEGeSaT3l-2mbExRpc5FZsiFXToY7FbVA6psgKoUhUY70Ap2JMDsM-a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875" cy="1285875"/>
          </a:xfrm>
          <a:prstGeom prst="rect">
            <a:avLst/>
          </a:prstGeom>
          <a:noFill/>
        </p:spPr>
      </p:pic>
      <p:pic>
        <p:nvPicPr>
          <p:cNvPr id="6150" name="Picture 6" descr="http://t0.gstatic.com/images?q=tbn:ANd9GcQhjVEGeSaT3l-2mbExRpc5FZsiFXToY7FbVA6psgKoUhUY70Ap2JMDsM-a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0"/>
            <a:ext cx="1285875" cy="1285875"/>
          </a:xfrm>
          <a:prstGeom prst="rect">
            <a:avLst/>
          </a:prstGeom>
          <a:noFill/>
        </p:spPr>
      </p:pic>
      <p:pic>
        <p:nvPicPr>
          <p:cNvPr id="6152" name="Picture 8" descr="http://t0.gstatic.com/images?q=tbn:ANd9GcQhjVEGeSaT3l-2mbExRpc5FZsiFXToY7FbVA6psgKoUhUY70Ap2JMDsM-a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72125"/>
            <a:ext cx="1285875" cy="1285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l_fi" descr="http://www.bermellones.com/media/galeria/38/0/6/9/0/n_rcd_mallorca_jurado-96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962400"/>
            <a:ext cx="39116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3100" u="sng" dirty="0">
                <a:solidFill>
                  <a:srgbClr val="7030A0"/>
                </a:solidFill>
              </a:rPr>
              <a:t>Motion:</a:t>
            </a:r>
            <a:r>
              <a:rPr lang="en-US" sz="3100" dirty="0">
                <a:solidFill>
                  <a:srgbClr val="7030A0"/>
                </a:solidFill>
              </a:rPr>
              <a:t> </a:t>
            </a:r>
            <a:r>
              <a:rPr lang="en-US" sz="3100" b="1" dirty="0">
                <a:solidFill>
                  <a:srgbClr val="7030A0"/>
                </a:solidFill>
              </a:rPr>
              <a:t>Is an object’s change in position over </a:t>
            </a:r>
            <a:r>
              <a:rPr lang="en-US" sz="3100" dirty="0">
                <a:solidFill>
                  <a:srgbClr val="7030A0"/>
                </a:solidFill>
              </a:rPr>
              <a:t/>
            </a:r>
            <a:br>
              <a:rPr lang="en-US" sz="3100" dirty="0">
                <a:solidFill>
                  <a:srgbClr val="7030A0"/>
                </a:solidFill>
              </a:rPr>
            </a:br>
            <a:r>
              <a:rPr lang="en-US" sz="3100" b="1" dirty="0">
                <a:solidFill>
                  <a:srgbClr val="7030A0"/>
                </a:solidFill>
              </a:rPr>
              <a:t>time when compared with a reference point.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74711"/>
            <a:ext cx="2680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F37AB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981200"/>
            <a:ext cx="8458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In soccer, you use </a:t>
            </a:r>
            <a:r>
              <a:rPr lang="en-US" sz="32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motion when 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moving to </a:t>
            </a:r>
            <a:r>
              <a:rPr lang="en-US" sz="32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ball. Also when kicking, shooting, or </a:t>
            </a:r>
            <a:r>
              <a:rPr lang="en-US" sz="32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passing 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the ball you</a:t>
            </a:r>
            <a:r>
              <a:rPr lang="en-US" sz="3200" dirty="0">
                <a:solidFill>
                  <a:srgbClr val="7F37AB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re using </a:t>
            </a:r>
            <a:r>
              <a:rPr lang="en-US" sz="32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motion. When 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the ball is flying through the air </a:t>
            </a:r>
            <a:r>
              <a:rPr lang="en-US" sz="32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ball is in motion. </a:t>
            </a:r>
            <a:endParaRPr lang="en-US" sz="3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9292" y="2356535"/>
            <a:ext cx="2776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7F37AB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dirty="0"/>
          </a:p>
        </p:txBody>
      </p:sp>
      <p:pic>
        <p:nvPicPr>
          <p:cNvPr id="4099" name="Picture 3" descr="http://t3.gstatic.com/images?q=tbn:ANd9GcS7ZlkRlDOCjHx0F0yt9XqrSgl2RGzTLqCe6DqpofDWmUV86DvI3Lcdje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75994">
            <a:off x="581141" y="4343141"/>
            <a:ext cx="2971800" cy="2228853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26 -0.06818 C 0.23941 -0.14006 0.22048 -0.06703 0.23958 -0.11764 C 0.24409 -0.12966 0.25121 -0.15485 0.25121 -0.15462 C 0.25364 -0.17149 0.25416 -0.18836 0.25816 -0.2043 C 0.25659 -0.23643 0.25902 -0.24844 0.24878 -0.27248 C 0.24687 -0.27687 0.23923 -0.29189 0.23715 -0.2942 C 0.23298 -0.29906 0.22326 -0.30645 0.22326 -0.30622 C 0.21823 -0.31986 0.2085 -0.3469 0.20243 -0.35291 C 0.18871 -0.36631 0.17482 -0.38272 0.15816 -0.39011 C 0.14531 -0.39589 0.13385 -0.39566 0.121 -0.39936 C 0.0901 -0.40814 0.05902 -0.41346 0.02795 -0.42108 C 0.01007 -0.42547 -0.00747 -0.43241 -0.02552 -0.43657 C -0.05261 -0.44281 -0.07986 -0.44697 -0.10695 -0.45205 C -0.13177 -0.46245 -0.15608 -0.47516 -0.18143 -0.48302 C -0.2073 -0.49088 -0.23421 -0.49018 -0.26042 -0.49527 C -0.30052 -0.4918 -0.33924 -0.48764 -0.379 -0.48302 C -0.38438 -0.48094 -0.38976 -0.47793 -0.39532 -0.47678 C -0.40382 -0.47493 -0.41372 -0.47978 -0.42084 -0.47354 C -0.42535 -0.46961 -0.42188 -0.45898 -0.42327 -0.45205 C -0.42431 -0.44673 -0.42639 -0.44165 -0.42796 -0.43657 C -0.43611 -0.38041 -0.43403 -0.32194 -0.4441 -0.26624 C -0.44601 -0.23157 -0.44393 -0.22117 -0.45573 -0.19506 C -0.45903 -0.16964 -0.46493 -0.1456 -0.4698 -0.12064 C -0.4691 -0.06957 -0.48299 0.03928 -0.45348 0.09914 C -0.45 0.12271 -0.44358 0.14374 -0.42552 0.1516 C -0.33455 0.14929 -0.32153 0.15761 -0.25816 0.13011 C -0.25591 0.12803 -0.25365 0.12549 -0.25122 0.12387 C -0.24896 0.12225 -0.24618 0.12248 -0.2441 0.12063 C -0.24132 0.11832 -0.23959 0.11416 -0.23716 0.11139 C -0.22934 0.10261 -0.23021 0.10654 -0.22084 0.09914 C -0.21598 0.09544 -0.20695 0.08666 -0.20695 0.08689 C -0.19723 0.06771 -0.20799 0.0862 -0.19532 0.07118 C -0.18108 0.05407 -0.17587 0.04229 -0.15816 0.03397 C -0.14514 0.01663 -0.14219 0.01964 -0.12552 0.01247 C -0.09844 -0.01179 -0.0066 4.97111E-6 3.88889E-6 4.97111E-6 " pathEditMode="relative" rAng="0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1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l_fi" descr="http://pictures.replayphotos.com/images/HOU/md/university-of-houston-soccer-w-jumping-for-header-hou-wsoc-x-00024md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52800"/>
            <a:ext cx="2286000" cy="3105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397133"/>
            <a:ext cx="8382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sng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JasmineUPC" pitchFamily="18" charset="-34"/>
                <a:ea typeface="Calibri" pitchFamily="34" charset="0"/>
                <a:cs typeface="Times New Roman" pitchFamily="18" charset="0"/>
              </a:rPr>
              <a:t>Acceleration: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Gabriol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 pitchFamily="34" charset="0"/>
                <a:ea typeface="Calibri" pitchFamily="34" charset="0"/>
                <a:cs typeface="Tunga" pitchFamily="2"/>
              </a:rPr>
              <a:t>Is the rate at which velocity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 pitchFamily="34" charset="0"/>
                <a:ea typeface="Calibri" pitchFamily="34" charset="0"/>
                <a:cs typeface="Tunga" pitchFamily="2"/>
              </a:rPr>
              <a:t>changes; an object accelerates if its speed changes, if its direction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 pitchFamily="34" charset="0"/>
                <a:ea typeface="Calibri" pitchFamily="34" charset="0"/>
                <a:cs typeface="Tunga" pitchFamily="2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 pitchFamily="34" charset="0"/>
                <a:ea typeface="Calibri" pitchFamily="34" charset="0"/>
                <a:cs typeface="Tunga" pitchFamily="2"/>
              </a:rPr>
              <a:t>changes, or if both its speed and its direction change.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04800" y="2133600"/>
            <a:ext cx="70482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You accelerate a lot in soccer even though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you may not know it. When you speed up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to get in front of another player you are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accelerating. Also when stop and jump to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head the ball you are accelerating off the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ground. If you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/>
                <a:ea typeface="Calibri" pitchFamily="34" charset="0"/>
                <a:cs typeface="Tunga" pitchFamily="2"/>
              </a:rPr>
              <a:t>’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re running and someone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passes you the ball and you turn quickly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 to receive it, you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alibri"/>
                <a:ea typeface="Calibri" pitchFamily="34" charset="0"/>
                <a:cs typeface="Tunga" pitchFamily="2"/>
              </a:rPr>
              <a:t>’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ED1395"/>
                </a:solidFill>
                <a:effectLst/>
                <a:latin typeface="Corbel" pitchFamily="34" charset="0"/>
                <a:ea typeface="Calibri" pitchFamily="34" charset="0"/>
                <a:cs typeface="Tunga" pitchFamily="2"/>
              </a:rPr>
              <a:t>re accelerating once again.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321E-9 C 0.00225 -0.00092 0.00659 0.00023 0.00694 -0.003 C 0.00937 -0.03259 0.00469 -0.05986 -0.00243 -0.0869 C -0.00313 -0.15577 -0.00209 -0.22487 -0.00469 -0.29397 C -0.00556 -0.31708 -0.01216 -0.33926 -0.01406 -0.36214 C -0.0132 -0.36838 -0.01285 -0.37462 -0.01163 -0.38063 C -0.01042 -0.3871 -0.00695 -0.39935 -0.00695 -0.39935 C -0.00174 -0.46314 -0.00608 -0.42131 -0.00243 -0.33118 C -0.00209 -0.32309 0.00069 -0.30876 0.00225 -0.30021 C 0.00312 -0.25491 0.0026 -0.20938 0.00469 -0.16409 C 0.00521 -0.15392 0.02083 -0.12873 0.02083 -0.12688 C 0.02309 -0.07326 0.02083 -0.01941 0.02083 0.0342 " pathEditMode="relative" ptsTypes="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 rot="356226">
            <a:off x="6166148" y="4212023"/>
            <a:ext cx="2855957" cy="2504991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3037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JasmineUPC" pitchFamily="18" charset="-34"/>
                <a:ea typeface="Calibri" pitchFamily="34" charset="0"/>
                <a:cs typeface="Times New Roman" pitchFamily="18" charset="0"/>
              </a:rPr>
              <a:t>Speed: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Gabriol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MV Boli" pitchFamily="2"/>
                <a:ea typeface="Calibri" pitchFamily="34" charset="0"/>
                <a:cs typeface="Times New Roman" pitchFamily="18" charset="0"/>
              </a:rPr>
              <a:t>Is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MV Boli" pitchFamily="2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MV Boli" pitchFamily="2"/>
                <a:ea typeface="Calibri" pitchFamily="34" charset="0"/>
                <a:cs typeface="Times New Roman" pitchFamily="18" charset="0"/>
              </a:rPr>
              <a:t>the rate at which an object moves; speed depends on the distance traveled and the time taken to travel that distance.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43000" y="2438400"/>
            <a:ext cx="7315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Having speed in soccer is a key component.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You need speed to run up and down the field 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or get by a defender. Also when kicking the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ball down the field, the ball needs enough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speed to go the distance needed.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Corbel" pitchFamily="34" charset="0"/>
                <a:ea typeface="Calibri" pitchFamily="34" charset="0"/>
                <a:cs typeface="MV Boli" pitchFamily="2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t3.gstatic.com/images?q=tbn:ANd9GcS7ZlkRlDOCjHx0F0yt9XqrSgl2RGzTLqCe6DqpofDWmUV86DvI3Lcdje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648200"/>
            <a:ext cx="2946397" cy="220980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159 0.09891 C -0.2835 0.08574 -0.29322 0.06563 -0.28611 0.05246 C -0.27934 0.03975 -0.26631 0.03559 -0.25833 0.02472 C -0.24079 0.00138 -0.22447 -0.02288 -0.20711 -0.04646 C -0.20364 -0.05108 -0.10538 -0.18188 -0.10468 -0.18281 C -0.08923 -0.20661 -0.07361 -0.23019 -0.05815 -0.25399 C -0.05347 -0.26139 -0.04427 -0.27571 -0.04427 -0.27571 C -0.04739 -0.28496 -0.04843 -0.29605 -0.05364 -0.30345 C -0.05694 -0.3083 -0.06302 -0.30714 -0.06753 -0.30969 C -0.08611 -0.31986 -0.10503 -0.32933 -0.12326 -0.34066 C -0.1677 -0.36839 -0.10034 -0.33465 -0.16979 -0.38087 C -0.1776 -0.38595 -0.18541 -0.39081 -0.19305 -0.39635 C -0.19791 -0.40005 -0.2019 -0.40583 -0.20711 -0.40883 C -0.21302 -0.41207 -0.21961 -0.41207 -0.22569 -0.41484 C -0.27291 -0.43587 -0.19322 -0.41345 -0.28385 -0.43356 C -0.3467 -0.43102 -0.40364 -0.42432 -0.4651 -0.41484 C -0.47881 -0.40883 -0.49357 -0.40629 -0.50711 -0.39936 C -0.58541 -0.35914 -0.53836 -0.38526 -0.56753 -0.35914 C -0.57552 -0.35198 -0.58541 -0.34851 -0.59305 -0.34066 C -0.60538 -0.32794 -0.61423 -0.31269 -0.621 -0.2942 C -0.61736 -0.24059 -0.60954 -0.24151 -0.57673 -0.20453 C -0.54392 -0.16802 -0.49427 -0.13428 -0.45364 -0.11463 C -0.35503 -0.06726 -0.33732 -0.08135 -0.21406 -0.03421 C -0.19774 -0.02797 -0.18177 -0.02034 -0.1651 -0.01549 C -0.14288 -0.00902 -0.11996 -0.00948 -0.09774 -0.00324 C -0.07256 0.00346 -0.04774 0.01409 -0.02326 0.02472 C -0.01805 0.02981 -0.01093 0.03304 -0.00711 0.04021 C -0.00295 0.04807 -0.00138 0.06193 6.94444E-6 0.07095 C -0.00156 0.08135 6.94444E-6 0.09359 -0.00468 0.10215 C -0.00868 0.10954 -0.01701 0.11047 -0.02326 0.11439 C -0.05034 0.1315 -0.07534 0.14721 -0.10468 0.15784 C -0.33472 0.24173 -0.25711 0.22602 -0.44427 0.23503 C -0.5368 0.22325 -0.70052 0.22602 -0.78142 0.12341 C -0.80763 0.09036 -0.82048 0.03397 -0.83489 -0.00948 C -0.84184 -0.05478 -0.84496 -0.05408 -0.83958 -0.09915 C -0.83437 -0.14167 -0.79114 -0.15115 -0.76753 -0.15808 C -0.7519 -0.1627 -0.73663 -0.16871 -0.721 -0.17357 C -0.69704 -0.18096 -0.67291 -0.1872 -0.64895 -0.19506 C -0.62065 -0.2043 -0.43732 -0.27086 -0.36753 -0.28496 C -0.34791 -0.28889 -0.2618 -0.2979 -0.23732 -0.30044 C -0.18211 -0.29929 -0.11961 -0.30576 -0.06284 -0.29143 C -0.05347 -0.29235 -0.04288 -0.2875 -0.03489 -0.2942 C -0.0309 -0.29744 -0.03663 -0.30645 -0.03732 -0.31292 C -0.04062 -0.34042 -0.0368 -0.32702 -0.04427 -0.3469 C -0.04652 -0.35961 -0.04913 -0.36908 -0.05364 -0.38087 C -0.06128 -0.42293 -0.08611 -0.42062 -0.11163 -0.43656 C -0.13107 -0.44881 -0.15104 -0.45991 -0.16979 -0.474 C -0.19774 -0.49434 -0.22343 -0.52161 -0.25364 -0.53571 C -0.28003 -0.54819 -0.30624 -0.56044 -0.33263 -0.57292 C -0.36302 -0.58725 -0.39635 -0.58863 -0.42795 -0.59441 C -0.43888 -0.59233 -0.44982 -0.59094 -0.46059 -0.5884 C -0.46961 -0.58632 -0.47968 -0.57407 -0.48611 -0.56968 C -0.49045 -0.56668 -0.49531 -0.56552 -0.49999 -0.56344 C -0.50902 -0.54565 -0.5026 -0.56367 -0.49999 -0.53871 C -0.49756 -0.51514 -0.49774 -0.49111 -0.49548 -0.46753 C -0.49374 -0.45066 -0.48854 -0.43472 -0.48611 -0.41808 C -0.47881 -0.36723 -0.47361 -0.32101 -0.45815 -0.27271 C -0.45364 -0.25838 -0.44878 -0.24451 -0.44201 -0.23227 C -0.41666 -0.18674 -0.38072 -0.12526 -0.33263 -0.12388 C -0.22638 -0.1211 -0.12031 -0.1218 -0.01406 -0.12087 C -0.01319 -0.11163 -0.01406 -0.10169 -0.01163 -0.09314 C -0.01076 -0.08944 -0.00642 -0.08967 -0.00468 -0.0869 C -0.00312 -0.08436 -0.00312 -0.08089 -0.00243 -0.07742 C -0.00156 -0.05154 6.94444E-6 4.01895E-6 6.94444E-6 4.01895E-6 " pathEditMode="relative" ptsTypes="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17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ultimatesoccercoaching.com/wp-content/uploads/2010/09/cristiano-ronaldo-realmadrid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456229">
            <a:off x="6533504" y="4466696"/>
            <a:ext cx="2473335" cy="2237502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114300"/>
            <a:ext cx="845936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sng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JasmineUPC" pitchFamily="18" charset="-34"/>
                <a:ea typeface="Calibri" pitchFamily="34" charset="0"/>
                <a:cs typeface="Times New Roman" pitchFamily="18" charset="0"/>
              </a:rPr>
              <a:t>Gravity: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Gabriol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Plantagenet Cherokee"/>
                <a:ea typeface="Calibri" pitchFamily="34" charset="0"/>
                <a:cs typeface="Times New Roman" pitchFamily="18" charset="0"/>
              </a:rPr>
              <a:t>Is a force of attraction between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Plantagenet Cherokee"/>
                <a:ea typeface="Calibri" pitchFamily="34" charset="0"/>
                <a:cs typeface="Times New Roman" pitchFamily="18" charset="0"/>
              </a:rPr>
              <a:t>objects that is due to their masses.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1905000"/>
            <a:ext cx="663515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Gravity is the thing that keeps things from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falling off the edge of the Earth. It is the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reason behind the saying </a:t>
            </a:r>
            <a:r>
              <a:rPr lang="en-US" sz="2800" dirty="0">
                <a:solidFill>
                  <a:srgbClr val="18D61D"/>
                </a:solidFill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what goes up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must come down.</a:t>
            </a:r>
            <a:r>
              <a:rPr lang="en-US" sz="2800" dirty="0">
                <a:solidFill>
                  <a:srgbClr val="18D61D"/>
                </a:solidFill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 In soccer, if someone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is fouled (pushed) gravity is unbalanced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which then the player who was pushed falls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to the ground. When the ball is kicked into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the air, gravity acts on the ball which then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8D61D"/>
                </a:solidFill>
                <a:effectLst/>
                <a:latin typeface="Corbel" pitchFamily="34" charset="0"/>
                <a:ea typeface="Calibri" pitchFamily="34" charset="0"/>
                <a:cs typeface="Times New Roman" pitchFamily="18" charset="0"/>
              </a:rPr>
              <a:t>allows the ball to come back down.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soccer-fans-info.com/image-files/soccer-fundamentals-goalkeeping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448" t="8337" b="7888"/>
          <a:stretch/>
        </p:blipFill>
        <p:spPr bwMode="auto">
          <a:xfrm rot="20928045">
            <a:off x="5108690" y="3766826"/>
            <a:ext cx="3776434" cy="303603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3400" y="150912"/>
            <a:ext cx="7772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sng" strike="noStrike" cap="none" normalizeH="0" baseline="0" dirty="0" smtClean="0">
                <a:ln>
                  <a:noFill/>
                </a:ln>
                <a:solidFill>
                  <a:srgbClr val="1CA5D6"/>
                </a:solidFill>
                <a:effectLst/>
                <a:latin typeface="JasmineUPC" pitchFamily="18" charset="-34"/>
                <a:ea typeface="Calibri" pitchFamily="34" charset="0"/>
                <a:cs typeface="Times New Roman" pitchFamily="18" charset="0"/>
              </a:rPr>
              <a:t>Force: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1CA5D6"/>
                </a:solidFill>
                <a:effectLst/>
                <a:latin typeface="Gabriol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1CA5D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 a push or pull; all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1CA5D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forces have both size and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1CA5D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direction.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2438400"/>
            <a:ext cx="665630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00B0F0"/>
                </a:solidFill>
              </a:rPr>
              <a:t>When something is in motion, a force was </a:t>
            </a:r>
          </a:p>
          <a:p>
            <a:pPr algn="ctr"/>
            <a:r>
              <a:rPr lang="en-US" sz="2800" dirty="0">
                <a:solidFill>
                  <a:srgbClr val="00B0F0"/>
                </a:solidFill>
              </a:rPr>
              <a:t>applied in some way. If you’re running the </a:t>
            </a:r>
          </a:p>
          <a:p>
            <a:pPr algn="ctr"/>
            <a:r>
              <a:rPr lang="en-US" sz="2800" dirty="0">
                <a:solidFill>
                  <a:srgbClr val="00B0F0"/>
                </a:solidFill>
              </a:rPr>
              <a:t>force was applied when you started running </a:t>
            </a:r>
          </a:p>
          <a:p>
            <a:pPr algn="ctr"/>
            <a:r>
              <a:rPr lang="en-US" sz="2800" dirty="0">
                <a:solidFill>
                  <a:srgbClr val="00B0F0"/>
                </a:solidFill>
              </a:rPr>
              <a:t>because you pushed off the </a:t>
            </a:r>
            <a:r>
              <a:rPr lang="en-US" sz="2800" dirty="0" smtClean="0">
                <a:solidFill>
                  <a:srgbClr val="00B0F0"/>
                </a:solidFill>
              </a:rPr>
              <a:t>ground</a:t>
            </a:r>
            <a:r>
              <a:rPr lang="en-US" sz="2800" dirty="0">
                <a:solidFill>
                  <a:srgbClr val="00B0F0"/>
                </a:solidFill>
              </a:rPr>
              <a:t>.</a:t>
            </a:r>
          </a:p>
        </p:txBody>
      </p:sp>
      <p:pic>
        <p:nvPicPr>
          <p:cNvPr id="1027" name="Picture 3" descr="C:\Users\croimorg11\AppData\Local\Microsoft\Windows\Temporary Internet Files\Content.IE5\OOGWEE71\MC90043388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419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soccer-fans-info.com/image-files/soccer-fundamentals-goalkeeping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448" t="8337" b="7888"/>
          <a:stretch/>
        </p:blipFill>
        <p:spPr bwMode="auto">
          <a:xfrm rot="20928045">
            <a:off x="258876" y="337826"/>
            <a:ext cx="3776434" cy="303603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5" name="il_fi" descr="http://www.ultimatesoccercoaching.com/wp-content/uploads/2010/09/cristiano-ronaldo-realmadrid.jp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456229">
            <a:off x="4572000" y="3200400"/>
            <a:ext cx="3995738" cy="336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24281"/>
          <a:stretch/>
        </p:blipFill>
        <p:spPr bwMode="auto">
          <a:xfrm rot="21228675">
            <a:off x="2404531" y="2363110"/>
            <a:ext cx="2971800" cy="2359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pic>
        <p:nvPicPr>
          <p:cNvPr id="19458" name="Picture 2" descr="http://t2.gstatic.com/images?q=tbn:ANd9GcSiDlBABzto2lLb-vb7DnNUL-7HZ01pFqbLsfgGN2l600akzobM_EtLtjM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17753">
            <a:off x="5933789" y="216692"/>
            <a:ext cx="2667000" cy="2688510"/>
          </a:xfrm>
          <a:prstGeom prst="rect">
            <a:avLst/>
          </a:prstGeom>
          <a:noFill/>
        </p:spPr>
      </p:pic>
      <p:pic>
        <p:nvPicPr>
          <p:cNvPr id="19460" name="Picture 4" descr="http://cache2.allpostersimages.com/p/LRG/21/2148/UZGCD00Z/posters/matos-anthony-pop-art-soccer.jpg"/>
          <p:cNvPicPr>
            <a:picLocks noChangeAspect="1" noChangeArrowheads="1"/>
          </p:cNvPicPr>
          <p:nvPr/>
        </p:nvPicPr>
        <p:blipFill>
          <a:blip r:embed="rId8" cstate="print"/>
          <a:srcRect b="47716"/>
          <a:stretch>
            <a:fillRect/>
          </a:stretch>
        </p:blipFill>
        <p:spPr bwMode="auto">
          <a:xfrm rot="20345217">
            <a:off x="265378" y="4539474"/>
            <a:ext cx="2466975" cy="19422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0070C0">
                <a:alpha val="7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9600" b="1" dirty="0" smtClean="0">
                <a:ln w="57150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Questions on paper!!!</a:t>
            </a:r>
            <a:endParaRPr lang="en-US" sz="9600" b="1" dirty="0">
              <a:ln w="57150">
                <a:solidFill>
                  <a:schemeClr val="tx1"/>
                </a:solidFill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381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Super Shooting Soccer Science! </vt:lpstr>
      <vt:lpstr>Motion: Is an object’s change in position over  time when compared with a reference point. 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Shooting Soccer Science!</dc:title>
  <dc:creator>Heather Croissette</dc:creator>
  <cp:lastModifiedBy>User</cp:lastModifiedBy>
  <cp:revision>9</cp:revision>
  <dcterms:created xsi:type="dcterms:W3CDTF">2011-06-06T23:07:26Z</dcterms:created>
  <dcterms:modified xsi:type="dcterms:W3CDTF">2011-06-07T13:40:20Z</dcterms:modified>
</cp:coreProperties>
</file>